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9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264E14-BC5E-4EAC-AA78-A179C5A811DF}">
          <p14:sldIdLst>
            <p14:sldId id="259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5136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pos="648" userDrawn="1">
          <p15:clr>
            <a:srgbClr val="A4A3A4"/>
          </p15:clr>
        </p15:guide>
        <p15:guide id="7" pos="4608" userDrawn="1">
          <p15:clr>
            <a:srgbClr val="A4A3A4"/>
          </p15:clr>
        </p15:guide>
        <p15:guide id="8" orient="horz" pos="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F1C"/>
    <a:srgbClr val="349ED8"/>
    <a:srgbClr val="6D787F"/>
    <a:srgbClr val="06597A"/>
    <a:srgbClr val="B43908"/>
    <a:srgbClr val="518BA2"/>
    <a:srgbClr val="85C5E8"/>
    <a:srgbClr val="D9E3E6"/>
    <a:srgbClr val="4F6C78"/>
    <a:srgbClr val="032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4300" autoAdjust="0"/>
  </p:normalViewPr>
  <p:slideViewPr>
    <p:cSldViewPr snapToGrid="0" showGuides="1">
      <p:cViewPr varScale="1">
        <p:scale>
          <a:sx n="92" d="100"/>
          <a:sy n="92" d="100"/>
        </p:scale>
        <p:origin x="2070" y="90"/>
      </p:cViewPr>
      <p:guideLst>
        <p:guide orient="horz" pos="2160"/>
        <p:guide pos="2880"/>
        <p:guide pos="336"/>
        <p:guide pos="5136"/>
        <p:guide orient="horz" pos="1176"/>
        <p:guide pos="648"/>
        <p:guide pos="4608"/>
        <p:guide orient="horz" pos="4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FE526-717C-450A-81C1-A6FC17A490F2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3FE75-DF27-433A-A5E2-0A566C455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63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6D78FD1-BAE7-4913-95DD-2F945FD53C0B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C09E606-C9BC-4C38-A8DA-D97FECF1F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9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6166-2E39-4FD3-984D-988CD064FCC9}" type="datetime1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 userDrawn="1"/>
        </p:nvSpPr>
        <p:spPr>
          <a:xfrm rot="10800000">
            <a:off x="0" y="0"/>
            <a:ext cx="3050164" cy="175051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09612"/>
            <a:ext cx="525700" cy="60350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773332" y="-25571"/>
            <a:ext cx="6412232" cy="1325563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46779" y="6586875"/>
            <a:ext cx="663478" cy="21293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800" cap="all" baseline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</p:spTree>
    <p:extLst>
      <p:ext uri="{BB962C8B-B14F-4D97-AF65-F5344CB8AC3E}">
        <p14:creationId xmlns:p14="http://schemas.microsoft.com/office/powerpoint/2010/main" val="2663930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490089"/>
            <a:ext cx="8225624" cy="5874213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Isosceles Triangle 8"/>
          <p:cNvSpPr/>
          <p:nvPr userDrawn="1"/>
        </p:nvSpPr>
        <p:spPr>
          <a:xfrm rot="10800000">
            <a:off x="0" y="0"/>
            <a:ext cx="3050164" cy="175051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09612"/>
            <a:ext cx="525700" cy="60350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773332" y="292481"/>
            <a:ext cx="6412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13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" y="490089"/>
            <a:ext cx="8225624" cy="5874213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Isosceles Triangle 8"/>
          <p:cNvSpPr/>
          <p:nvPr userDrawn="1"/>
        </p:nvSpPr>
        <p:spPr>
          <a:xfrm rot="10800000">
            <a:off x="0" y="0"/>
            <a:ext cx="3050164" cy="175051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09612"/>
            <a:ext cx="525700" cy="603504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188126" y="490089"/>
            <a:ext cx="6149539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38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07" y="6415199"/>
            <a:ext cx="2006301" cy="2999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99475" y="6570751"/>
            <a:ext cx="6500336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90316" y="6645066"/>
            <a:ext cx="1044693" cy="212933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3" name="Oval 12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811253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63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299475" y="6570751"/>
            <a:ext cx="717366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90316" y="6645066"/>
            <a:ext cx="1044693" cy="212933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3" name="Oval 12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811253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04" y="6409601"/>
            <a:ext cx="1317518" cy="3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27" y="6405664"/>
            <a:ext cx="2971800" cy="3095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99475" y="6570751"/>
            <a:ext cx="552774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90316" y="6645066"/>
            <a:ext cx="1044693" cy="212933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3" name="Oval 12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811253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57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P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299475" y="6570751"/>
            <a:ext cx="6516961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90316" y="6645066"/>
            <a:ext cx="1044693" cy="212933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3" name="Oval 12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811253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46" y="6406648"/>
            <a:ext cx="1997615" cy="3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6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D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05" y="6406648"/>
            <a:ext cx="2053244" cy="30114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99475" y="6570751"/>
            <a:ext cx="646708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890316" y="6645066"/>
            <a:ext cx="1044693" cy="212933"/>
          </a:xfrm>
        </p:spPr>
        <p:txBody>
          <a:bodyPr lIns="0" rIns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3" name="Oval 12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811253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54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3473786" y="2009274"/>
            <a:ext cx="2207946" cy="208299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5877589" y="2009274"/>
            <a:ext cx="2207946" cy="208299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066938" y="2009274"/>
            <a:ext cx="2207946" cy="208299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576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28454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" y="0"/>
            <a:ext cx="91405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44793"/>
            <a:ext cx="7886700" cy="1325563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Add Title of Presentation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382996"/>
            <a:ext cx="5006975" cy="998538"/>
          </a:xfrm>
        </p:spPr>
        <p:txBody>
          <a:bodyPr>
            <a:noAutofit/>
          </a:bodyPr>
          <a:lstStyle>
            <a:lvl1pPr marL="0" indent="0">
              <a:buNone/>
              <a:defRPr baseline="0">
                <a:solidFill>
                  <a:schemeClr val="tx2"/>
                </a:solidFill>
                <a:latin typeface="Lucida Fax" panose="02060602050505020204" pitchFamily="18" charset="0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the subtitle for this presentation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464084"/>
            <a:ext cx="2503488" cy="8064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Lucida Fax" panose="02060602050505020204" pitchFamily="18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5pPr>
          </a:lstStyle>
          <a:p>
            <a:pPr lvl="0"/>
            <a:r>
              <a:rPr lang="en-US" dirty="0"/>
              <a:t>Click to edit the date</a:t>
            </a:r>
          </a:p>
        </p:txBody>
      </p:sp>
    </p:spTree>
    <p:extLst>
      <p:ext uri="{BB962C8B-B14F-4D97-AF65-F5344CB8AC3E}">
        <p14:creationId xmlns:p14="http://schemas.microsoft.com/office/powerpoint/2010/main" val="363723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9144000" cy="68571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844793"/>
            <a:ext cx="7886700" cy="1325563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 b="0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Add Title of Presentation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382996"/>
            <a:ext cx="5006975" cy="998538"/>
          </a:xfrm>
        </p:spPr>
        <p:txBody>
          <a:bodyPr>
            <a:noAutofit/>
          </a:bodyPr>
          <a:lstStyle>
            <a:lvl1pPr marL="0" indent="0">
              <a:buNone/>
              <a:defRPr baseline="0">
                <a:solidFill>
                  <a:schemeClr val="tx2"/>
                </a:solidFill>
                <a:latin typeface="Lucida Fax" panose="02060602050505020204" pitchFamily="18" charset="0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the subtitle for this presentation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464084"/>
            <a:ext cx="2503488" cy="80645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Lucida Fax" panose="02060602050505020204" pitchFamily="18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Lucida Fax" panose="02060602050505020204" pitchFamily="18" charset="0"/>
              </a:defRPr>
            </a:lvl5pPr>
          </a:lstStyle>
          <a:p>
            <a:pPr lvl="0"/>
            <a:r>
              <a:rPr lang="en-US" dirty="0"/>
              <a:t>Click to edit the date</a:t>
            </a:r>
          </a:p>
        </p:txBody>
      </p:sp>
    </p:spTree>
    <p:extLst>
      <p:ext uri="{BB962C8B-B14F-4D97-AF65-F5344CB8AC3E}">
        <p14:creationId xmlns:p14="http://schemas.microsoft.com/office/powerpoint/2010/main" val="119228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6591" y="2218865"/>
            <a:ext cx="5597584" cy="1325563"/>
          </a:xfrm>
        </p:spPr>
        <p:txBody>
          <a:bodyPr>
            <a:noAutofit/>
          </a:bodyPr>
          <a:lstStyle>
            <a:lvl1pPr>
              <a:defRPr b="1" cap="all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section title main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5813" y="3732213"/>
            <a:ext cx="5599112" cy="765175"/>
          </a:xfrm>
        </p:spPr>
        <p:txBody>
          <a:bodyPr>
            <a:noAutofit/>
          </a:bodyPr>
          <a:lstStyle>
            <a:lvl1pPr marL="0" indent="0">
              <a:buFontTx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FontTx/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FontTx/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FontTx/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section title subheading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547956" y="897775"/>
            <a:ext cx="76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latin typeface="+mj-lt"/>
                <a:cs typeface="Kanit" panose="00000500000000000000" pitchFamily="2" charset="-34"/>
              </a:rPr>
              <a:t>SEC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790961" y="1205346"/>
            <a:ext cx="278761" cy="53846"/>
            <a:chOff x="7676990" y="1022466"/>
            <a:chExt cx="278761" cy="53846"/>
          </a:xfrm>
        </p:grpSpPr>
        <p:sp>
          <p:nvSpPr>
            <p:cNvPr id="11" name="Oval 10"/>
            <p:cNvSpPr/>
            <p:nvPr userDrawn="1"/>
          </p:nvSpPr>
          <p:spPr>
            <a:xfrm>
              <a:off x="7676990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789447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7901905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580803" y="1230169"/>
            <a:ext cx="698500" cy="798513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85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D6CD-6AE3-49A0-9E04-58195A19B80A}" type="datetime1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44BE3-8D6F-4BE8-9496-F3FB18393B3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9469" cy="68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0"/>
            <a:ext cx="9140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8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4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09612"/>
            <a:ext cx="526819" cy="6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9144000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4515" y="2842318"/>
            <a:ext cx="3391593" cy="1325563"/>
          </a:xfrm>
        </p:spPr>
        <p:txBody>
          <a:bodyPr/>
          <a:lstStyle>
            <a:lvl1pPr algn="ctr">
              <a:defRPr baseline="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circle content</a:t>
            </a:r>
          </a:p>
        </p:txBody>
      </p:sp>
    </p:spTree>
    <p:extLst>
      <p:ext uri="{BB962C8B-B14F-4D97-AF65-F5344CB8AC3E}">
        <p14:creationId xmlns:p14="http://schemas.microsoft.com/office/powerpoint/2010/main" val="281645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Us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45629" y="265071"/>
            <a:ext cx="53846" cy="278761"/>
            <a:chOff x="4754831" y="2447864"/>
            <a:chExt cx="53846" cy="278761"/>
          </a:xfrm>
        </p:grpSpPr>
        <p:sp>
          <p:nvSpPr>
            <p:cNvPr id="10" name="Oval 9"/>
            <p:cNvSpPr/>
            <p:nvPr userDrawn="1"/>
          </p:nvSpPr>
          <p:spPr>
            <a:xfrm rot="16200000">
              <a:off x="4754831" y="2672779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 rot="16200000">
              <a:off x="4754831" y="2560321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 rot="16200000">
              <a:off x="4754831" y="2447864"/>
              <a:ext cx="53846" cy="53846"/>
            </a:xfrm>
            <a:prstGeom prst="ellipse">
              <a:avLst/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17763" y="184582"/>
            <a:ext cx="7280901" cy="439738"/>
          </a:xfrm>
        </p:spPr>
        <p:txBody>
          <a:bodyPr>
            <a:noAutofit/>
          </a:bodyPr>
          <a:lstStyle>
            <a:lvl1pPr marL="0" indent="0">
              <a:buNone/>
              <a:defRPr cap="all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48640" y="6687127"/>
            <a:ext cx="80227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3" y="6587589"/>
            <a:ext cx="167982" cy="192843"/>
          </a:xfrm>
          <a:prstGeom prst="rect">
            <a:avLst/>
          </a:prstGeom>
        </p:spPr>
      </p:pic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46779" y="6586875"/>
            <a:ext cx="663478" cy="21293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800" cap="all" baseline="0">
                <a:solidFill>
                  <a:schemeClr val="bg2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ADD PAGE #</a:t>
            </a:r>
          </a:p>
        </p:txBody>
      </p:sp>
    </p:spTree>
    <p:extLst>
      <p:ext uri="{BB962C8B-B14F-4D97-AF65-F5344CB8AC3E}">
        <p14:creationId xmlns:p14="http://schemas.microsoft.com/office/powerpoint/2010/main" val="11077707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64F7F-1933-450C-B0F4-B658BA413DC5}" type="datetime1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44BE3-8D6F-4BE8-9496-F3FB1839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6" r:id="rId3"/>
    <p:sldLayoutId id="2147483662" r:id="rId4"/>
    <p:sldLayoutId id="2147483664" r:id="rId5"/>
    <p:sldLayoutId id="2147483665" r:id="rId6"/>
    <p:sldLayoutId id="2147483667" r:id="rId7"/>
    <p:sldLayoutId id="2147483668" r:id="rId8"/>
    <p:sldLayoutId id="2147483678" r:id="rId9"/>
    <p:sldLayoutId id="2147483670" r:id="rId10"/>
    <p:sldLayoutId id="2147483674" r:id="rId11"/>
    <p:sldLayoutId id="2147483684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8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public.tableau.com/profile/alex.sorenson#!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ublic.tableau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heyalexs.com/TableauPowerBI_data.zip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3js.org/" TargetMode="External"/><Relationship Id="rId2" Type="http://schemas.openxmlformats.org/officeDocument/2006/relationships/hyperlink" Target="http://powerbi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andas.pydata.org/" TargetMode="External"/><Relationship Id="rId4" Type="http://schemas.openxmlformats.org/officeDocument/2006/relationships/hyperlink" Target="https://matplotlib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Tableau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650" y="2946768"/>
            <a:ext cx="5006975" cy="998538"/>
          </a:xfrm>
        </p:spPr>
        <p:txBody>
          <a:bodyPr/>
          <a:lstStyle/>
          <a:p>
            <a:r>
              <a:rPr lang="en-US" dirty="0"/>
              <a:t>Storytelling through Data Visualizations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3902021"/>
            <a:ext cx="2503488" cy="806450"/>
          </a:xfrm>
        </p:spPr>
        <p:txBody>
          <a:bodyPr/>
          <a:lstStyle/>
          <a:p>
            <a:r>
              <a:rPr lang="en-US" dirty="0"/>
              <a:t>June 10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06988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5" y="337243"/>
            <a:ext cx="494970" cy="5682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6591" y="2218865"/>
            <a:ext cx="559758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Who Are you?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785813" y="3732213"/>
            <a:ext cx="5599112" cy="7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Tx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why should you care?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897775"/>
            <a:ext cx="76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latin typeface="+mj-lt"/>
                <a:cs typeface="Kanit" panose="00000500000000000000" pitchFamily="2" charset="-34"/>
              </a:rPr>
              <a:t>SEC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90961" y="1205346"/>
            <a:ext cx="278761" cy="53846"/>
            <a:chOff x="7676990" y="1022466"/>
            <a:chExt cx="278761" cy="53846"/>
          </a:xfrm>
        </p:grpSpPr>
        <p:sp>
          <p:nvSpPr>
            <p:cNvPr id="8" name="Oval 7"/>
            <p:cNvSpPr/>
            <p:nvPr userDrawn="1"/>
          </p:nvSpPr>
          <p:spPr>
            <a:xfrm>
              <a:off x="7676990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7789447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7901905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 Placeholder 16"/>
          <p:cNvSpPr txBox="1">
            <a:spLocks/>
          </p:cNvSpPr>
          <p:nvPr/>
        </p:nvSpPr>
        <p:spPr>
          <a:xfrm>
            <a:off x="7580803" y="1230169"/>
            <a:ext cx="698500" cy="79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5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Client History and Data Journey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A6D1B5-0975-4A36-BA45-0A3ABF5BD796}"/>
              </a:ext>
            </a:extLst>
          </p:cNvPr>
          <p:cNvGrpSpPr/>
          <p:nvPr/>
        </p:nvGrpSpPr>
        <p:grpSpPr>
          <a:xfrm>
            <a:off x="2055450" y="1350192"/>
            <a:ext cx="5543214" cy="1434572"/>
            <a:chOff x="2055450" y="1350192"/>
            <a:chExt cx="5543214" cy="1434572"/>
          </a:xfrm>
        </p:grpSpPr>
        <p:pic>
          <p:nvPicPr>
            <p:cNvPr id="1028" name="Picture 4" descr="Image result for target logo png">
              <a:extLst>
                <a:ext uri="{FF2B5EF4-FFF2-40B4-BE49-F238E27FC236}">
                  <a16:creationId xmlns:a16="http://schemas.microsoft.com/office/drawing/2014/main" id="{4E83FA9D-E9BC-46E9-BD23-A37DB230E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450" y="1350192"/>
              <a:ext cx="1435900" cy="143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BBAF9-6F7A-4D37-88DB-15C10C173E91}"/>
                </a:ext>
              </a:extLst>
            </p:cNvPr>
            <p:cNvSpPr txBox="1"/>
            <p:nvPr/>
          </p:nvSpPr>
          <p:spPr>
            <a:xfrm>
              <a:off x="4782727" y="1605813"/>
              <a:ext cx="28159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dirty="0"/>
                <a:t>Learned that I really like ‘playing with data’ and ‘drawing pretty pictures!’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62A58B-9082-4461-8745-22BD23D86869}"/>
              </a:ext>
            </a:extLst>
          </p:cNvPr>
          <p:cNvGrpSpPr/>
          <p:nvPr/>
        </p:nvGrpSpPr>
        <p:grpSpPr>
          <a:xfrm>
            <a:off x="1009872" y="3094221"/>
            <a:ext cx="6588791" cy="1355358"/>
            <a:chOff x="1009872" y="3094221"/>
            <a:chExt cx="6588791" cy="1355358"/>
          </a:xfrm>
        </p:grpSpPr>
        <p:pic>
          <p:nvPicPr>
            <p:cNvPr id="1032" name="Picture 8" descr="Image result for optum logo png">
              <a:extLst>
                <a:ext uri="{FF2B5EF4-FFF2-40B4-BE49-F238E27FC236}">
                  <a16:creationId xmlns:a16="http://schemas.microsoft.com/office/drawing/2014/main" id="{B0C055B3-BE16-48E2-A24E-2F482395D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872" y="3094221"/>
              <a:ext cx="3449783" cy="135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667A91-74B3-49E1-AE1F-22645D00E98E}"/>
                </a:ext>
              </a:extLst>
            </p:cNvPr>
            <p:cNvSpPr txBox="1"/>
            <p:nvPr/>
          </p:nvSpPr>
          <p:spPr>
            <a:xfrm>
              <a:off x="4782726" y="3171735"/>
              <a:ext cx="28159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dirty="0"/>
                <a:t>Build in-depth data visualizations for everyone, from Developers through Senior Directors.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1FA57-A015-4471-89F2-47104ECD473A}"/>
              </a:ext>
            </a:extLst>
          </p:cNvPr>
          <p:cNvGrpSpPr/>
          <p:nvPr/>
        </p:nvGrpSpPr>
        <p:grpSpPr>
          <a:xfrm>
            <a:off x="1132388" y="4759036"/>
            <a:ext cx="6466275" cy="923330"/>
            <a:chOff x="1132387" y="5292090"/>
            <a:chExt cx="6466275" cy="92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23B3A4-5781-4305-A392-ECD094A20B0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387" y="5436019"/>
              <a:ext cx="3204755" cy="6354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BF4DBA-C990-4808-BBF1-E076841CEF4D}"/>
                </a:ext>
              </a:extLst>
            </p:cNvPr>
            <p:cNvSpPr txBox="1"/>
            <p:nvPr/>
          </p:nvSpPr>
          <p:spPr>
            <a:xfrm>
              <a:off x="4782725" y="5292090"/>
              <a:ext cx="28159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dirty="0"/>
                <a:t>Get to run data analysis and visualization projects for clients across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51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5" y="337243"/>
            <a:ext cx="494970" cy="5682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6591" y="2218865"/>
            <a:ext cx="559758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Why do Data Visualization?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785813" y="3732213"/>
            <a:ext cx="5599112" cy="7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Tx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Excel seems easier to use…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897775"/>
            <a:ext cx="76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latin typeface="+mj-lt"/>
                <a:cs typeface="Kanit" panose="00000500000000000000" pitchFamily="2" charset="-34"/>
              </a:rPr>
              <a:t>SEC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90961" y="1205346"/>
            <a:ext cx="278761" cy="53846"/>
            <a:chOff x="7676990" y="1022466"/>
            <a:chExt cx="278761" cy="53846"/>
          </a:xfrm>
        </p:grpSpPr>
        <p:sp>
          <p:nvSpPr>
            <p:cNvPr id="8" name="Oval 7"/>
            <p:cNvSpPr/>
            <p:nvPr userDrawn="1"/>
          </p:nvSpPr>
          <p:spPr>
            <a:xfrm>
              <a:off x="7676990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7789447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7901905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 Placeholder 16"/>
          <p:cNvSpPr txBox="1">
            <a:spLocks/>
          </p:cNvSpPr>
          <p:nvPr/>
        </p:nvSpPr>
        <p:spPr>
          <a:xfrm>
            <a:off x="7580803" y="1230169"/>
            <a:ext cx="698500" cy="79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Importance of Data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F8B4A-61B0-45EC-B744-C9B47ECEF73E}"/>
              </a:ext>
            </a:extLst>
          </p:cNvPr>
          <p:cNvGrpSpPr/>
          <p:nvPr/>
        </p:nvGrpSpPr>
        <p:grpSpPr>
          <a:xfrm>
            <a:off x="0" y="1248073"/>
            <a:ext cx="9144000" cy="4361854"/>
            <a:chOff x="0" y="1709738"/>
            <a:chExt cx="9144000" cy="43618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35D622-BA1B-4F25-A1CC-ACC4DD914910}"/>
                </a:ext>
              </a:extLst>
            </p:cNvPr>
            <p:cNvSpPr txBox="1"/>
            <p:nvPr/>
          </p:nvSpPr>
          <p:spPr>
            <a:xfrm>
              <a:off x="2015836" y="5148262"/>
              <a:ext cx="51123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2"/>
                </a:buClr>
              </a:pPr>
              <a:r>
                <a:rPr lang="en-US" dirty="0">
                  <a:hlinkClick r:id="rId2"/>
                </a:rPr>
                <a:t>https://public.tableau.com/profile/alex.sorenson#!/</a:t>
              </a:r>
              <a:endParaRPr lang="en-US" dirty="0"/>
            </a:p>
            <a:p>
              <a:pPr algn="ctr">
                <a:buClr>
                  <a:schemeClr val="tx2"/>
                </a:buClr>
              </a:pPr>
              <a:endParaRPr lang="en-US" dirty="0"/>
            </a:p>
            <a:p>
              <a:pPr algn="ctr">
                <a:buClr>
                  <a:schemeClr val="tx2"/>
                </a:buClr>
              </a:pPr>
              <a:r>
                <a:rPr lang="en-US" dirty="0"/>
                <a:t>“Importance of Data Viz Exercise”</a:t>
              </a:r>
            </a:p>
          </p:txBody>
        </p:sp>
        <p:pic>
          <p:nvPicPr>
            <p:cNvPr id="2050" name="Picture 2" descr="Image result for tableau logo">
              <a:extLst>
                <a:ext uri="{FF2B5EF4-FFF2-40B4-BE49-F238E27FC236}">
                  <a16:creationId xmlns:a16="http://schemas.microsoft.com/office/drawing/2014/main" id="{D0337EB7-39C5-49F2-8707-35E1AEC79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9738"/>
              <a:ext cx="9144000" cy="343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26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5" y="337243"/>
            <a:ext cx="494970" cy="5682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6591" y="2218865"/>
            <a:ext cx="559758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Fine, Can I try it?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785813" y="3732213"/>
            <a:ext cx="5599112" cy="7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Tx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Talk – Action = Shit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897775"/>
            <a:ext cx="76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latin typeface="+mj-lt"/>
                <a:cs typeface="Kanit" panose="00000500000000000000" pitchFamily="2" charset="-34"/>
              </a:rPr>
              <a:t>SEC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90961" y="1205346"/>
            <a:ext cx="278761" cy="53846"/>
            <a:chOff x="7676990" y="1022466"/>
            <a:chExt cx="278761" cy="53846"/>
          </a:xfrm>
        </p:grpSpPr>
        <p:sp>
          <p:nvSpPr>
            <p:cNvPr id="8" name="Oval 7"/>
            <p:cNvSpPr/>
            <p:nvPr userDrawn="1"/>
          </p:nvSpPr>
          <p:spPr>
            <a:xfrm>
              <a:off x="7676990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7789447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7901905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 Placeholder 16"/>
          <p:cNvSpPr txBox="1">
            <a:spLocks/>
          </p:cNvSpPr>
          <p:nvPr/>
        </p:nvSpPr>
        <p:spPr>
          <a:xfrm>
            <a:off x="7580803" y="1230169"/>
            <a:ext cx="698500" cy="79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2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Tableau &amp; Dataset Download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4C76BF-68BB-4124-A40A-9DABAEA5C11D}"/>
              </a:ext>
            </a:extLst>
          </p:cNvPr>
          <p:cNvGrpSpPr/>
          <p:nvPr/>
        </p:nvGrpSpPr>
        <p:grpSpPr>
          <a:xfrm>
            <a:off x="2810741" y="793303"/>
            <a:ext cx="3522518" cy="2635697"/>
            <a:chOff x="826077" y="1883600"/>
            <a:chExt cx="3522518" cy="26356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269D59-B949-43C4-9431-4E9E48306E40}"/>
                </a:ext>
              </a:extLst>
            </p:cNvPr>
            <p:cNvSpPr txBox="1"/>
            <p:nvPr/>
          </p:nvSpPr>
          <p:spPr>
            <a:xfrm>
              <a:off x="1288472" y="3872966"/>
              <a:ext cx="25977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2"/>
                </a:buClr>
              </a:pPr>
              <a:r>
                <a:rPr lang="en-US" dirty="0"/>
                <a:t>Tableau Public Download: </a:t>
              </a:r>
              <a:r>
                <a:rPr lang="en-US" dirty="0">
                  <a:hlinkClick r:id="rId2"/>
                </a:rPr>
                <a:t>http://public.tableau.com</a:t>
              </a:r>
              <a:endParaRPr lang="en-US" dirty="0"/>
            </a:p>
          </p:txBody>
        </p:sp>
        <p:pic>
          <p:nvPicPr>
            <p:cNvPr id="3074" name="Picture 2" descr="Image result for tableau public logo">
              <a:extLst>
                <a:ext uri="{FF2B5EF4-FFF2-40B4-BE49-F238E27FC236}">
                  <a16:creationId xmlns:a16="http://schemas.microsoft.com/office/drawing/2014/main" id="{DF1CDF07-33E7-49D4-ACF9-08FA5EF32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077" y="1883600"/>
              <a:ext cx="3522518" cy="198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1A5A94-5E96-4A90-81D9-3BB5B29B60ED}"/>
              </a:ext>
            </a:extLst>
          </p:cNvPr>
          <p:cNvGrpSpPr/>
          <p:nvPr/>
        </p:nvGrpSpPr>
        <p:grpSpPr>
          <a:xfrm>
            <a:off x="2346244" y="3814397"/>
            <a:ext cx="4451512" cy="2635697"/>
            <a:chOff x="4517447" y="1883600"/>
            <a:chExt cx="4451512" cy="2635697"/>
          </a:xfrm>
        </p:grpSpPr>
        <p:pic>
          <p:nvPicPr>
            <p:cNvPr id="3076" name="Picture 4" descr="Image result for kiva logo">
              <a:extLst>
                <a:ext uri="{FF2B5EF4-FFF2-40B4-BE49-F238E27FC236}">
                  <a16:creationId xmlns:a16="http://schemas.microsoft.com/office/drawing/2014/main" id="{10C10AEB-FB26-4008-BBDD-F1FE27CE2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689" y="1883600"/>
              <a:ext cx="3617029" cy="198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ACD6A-EB72-4729-861A-7FFE76749AA7}"/>
                </a:ext>
              </a:extLst>
            </p:cNvPr>
            <p:cNvSpPr txBox="1"/>
            <p:nvPr/>
          </p:nvSpPr>
          <p:spPr>
            <a:xfrm>
              <a:off x="4517447" y="3872966"/>
              <a:ext cx="445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2"/>
                </a:buClr>
              </a:pPr>
              <a:r>
                <a:rPr lang="en-US" dirty="0"/>
                <a:t>KIVA Dataset:</a:t>
              </a:r>
            </a:p>
            <a:p>
              <a:pPr algn="ctr">
                <a:buClr>
                  <a:schemeClr val="tx2"/>
                </a:buClr>
              </a:pPr>
              <a:r>
                <a:rPr lang="en-US" dirty="0">
                  <a:hlinkClick r:id="rId5"/>
                </a:rPr>
                <a:t>http://heyalexs.com/KivaData.zip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651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5" y="337243"/>
            <a:ext cx="494970" cy="5682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6591" y="2218865"/>
            <a:ext cx="559758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How can I use this at a client?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785813" y="3732213"/>
            <a:ext cx="5599112" cy="7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Tx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 did I just sit through this for nothing?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897775"/>
            <a:ext cx="76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latin typeface="+mj-lt"/>
                <a:cs typeface="Kanit" panose="00000500000000000000" pitchFamily="2" charset="-34"/>
              </a:rPr>
              <a:t>SEC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90961" y="1205346"/>
            <a:ext cx="278761" cy="53846"/>
            <a:chOff x="7676990" y="1022466"/>
            <a:chExt cx="278761" cy="53846"/>
          </a:xfrm>
        </p:grpSpPr>
        <p:sp>
          <p:nvSpPr>
            <p:cNvPr id="8" name="Oval 7"/>
            <p:cNvSpPr/>
            <p:nvPr userDrawn="1"/>
          </p:nvSpPr>
          <p:spPr>
            <a:xfrm>
              <a:off x="7676990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7789447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7901905" y="1022466"/>
              <a:ext cx="53846" cy="53846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 Placeholder 16"/>
          <p:cNvSpPr txBox="1">
            <a:spLocks/>
          </p:cNvSpPr>
          <p:nvPr/>
        </p:nvSpPr>
        <p:spPr>
          <a:xfrm>
            <a:off x="7580803" y="1230169"/>
            <a:ext cx="698500" cy="79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#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0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Can you continue doing Data Viz?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5D622-BA1B-4F25-A1CC-ACC4DD914910}"/>
              </a:ext>
            </a:extLst>
          </p:cNvPr>
          <p:cNvSpPr txBox="1"/>
          <p:nvPr/>
        </p:nvSpPr>
        <p:spPr>
          <a:xfrm>
            <a:off x="394855" y="914400"/>
            <a:ext cx="82519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At a client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Get a Tableau Desktop License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More data connection options available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Can save locally (Tableau Public forces the data to be public)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Use Alternative Tools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Alternative Tools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Power BI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Microsoft competitor to Tableau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Boom Lab Contacts: Sean Mitchell &amp; Nate Kopacek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http://powerbi.com</a:t>
            </a:r>
            <a:endParaRPr lang="en-US" dirty="0"/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D3.js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Open sourced browser visualizations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Used by FiveThirtyEight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https://d3js.org/</a:t>
            </a:r>
            <a:endParaRPr lang="en-US" dirty="0"/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Matplotlib, Pandas, and Python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Open sourced scripting language and visualizations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Highly utilized by Data Analysts &amp; Scientists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Boom Lab Contacts: Alex Sorenson &amp; SDC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https://matplotlib.org/</a:t>
            </a:r>
            <a:endParaRPr lang="en-US" dirty="0"/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https://pandas.pydata.org/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reeBridge New Draft">
      <a:dk1>
        <a:srgbClr val="032D3E"/>
      </a:dk1>
      <a:lt1>
        <a:sysClr val="window" lastClr="FFFFFF"/>
      </a:lt1>
      <a:dk2>
        <a:srgbClr val="349ED8"/>
      </a:dk2>
      <a:lt2>
        <a:srgbClr val="6D787F"/>
      </a:lt2>
      <a:accent1>
        <a:srgbClr val="06597A"/>
      </a:accent1>
      <a:accent2>
        <a:srgbClr val="D3DF1C"/>
      </a:accent2>
      <a:accent3>
        <a:srgbClr val="B43908"/>
      </a:accent3>
      <a:accent4>
        <a:srgbClr val="4F6C78"/>
      </a:accent4>
      <a:accent5>
        <a:srgbClr val="CDD5D8"/>
      </a:accent5>
      <a:accent6>
        <a:srgbClr val="B43908"/>
      </a:accent6>
      <a:hlink>
        <a:srgbClr val="0563C1"/>
      </a:hlink>
      <a:folHlink>
        <a:srgbClr val="954F72"/>
      </a:folHlink>
    </a:clrScheme>
    <a:fontScheme name="ThreeBridge Fonts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762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Clr>
            <a:schemeClr val="tx2"/>
          </a:buCl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AA6CCF3EDB344AAA0236A6CF5227DC" ma:contentTypeVersion="5" ma:contentTypeDescription="Create a new document." ma:contentTypeScope="" ma:versionID="8508c4df2c9b72ca62deb41d67bce35d">
  <xsd:schema xmlns:xsd="http://www.w3.org/2001/XMLSchema" xmlns:xs="http://www.w3.org/2001/XMLSchema" xmlns:p="http://schemas.microsoft.com/office/2006/metadata/properties" xmlns:ns2="e684e983-3597-4a81-8ba5-58fe509a7b97" targetNamespace="http://schemas.microsoft.com/office/2006/metadata/properties" ma:root="true" ma:fieldsID="ecd0d64bf0757e82613c03b69a7e31e1" ns2:_="">
    <xsd:import namespace="e684e983-3597-4a81-8ba5-58fe509a7b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4e983-3597-4a81-8ba5-58fe509a7b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FE5B35-5559-4C65-AFD4-0D31DCE6282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1656f90-4ccc-42c7-a7ae-5166487e14e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BD49DC-C6BD-4CE2-8BC8-985D485A3C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902E0-8B2A-4224-9CF7-E57B1754AF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84e983-3597-4a81-8ba5-58fe509a7b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7169</TotalTime>
  <Words>287</Words>
  <Application>Microsoft Office PowerPoint</Application>
  <PresentationFormat>On-screen Show (4:3)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Lucida Fax</vt:lpstr>
      <vt:lpstr>Wingdings</vt:lpstr>
      <vt:lpstr>Office Theme</vt:lpstr>
      <vt:lpstr>Intro to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canderson</dc:creator>
  <cp:lastModifiedBy>Alex Sorenson</cp:lastModifiedBy>
  <cp:revision>230</cp:revision>
  <cp:lastPrinted>2017-07-12T17:58:24Z</cp:lastPrinted>
  <dcterms:created xsi:type="dcterms:W3CDTF">2017-03-28T15:28:38Z</dcterms:created>
  <dcterms:modified xsi:type="dcterms:W3CDTF">2019-05-24T01:38:02Z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0x010100CEAA6CCF3EDB344AAA0236A6CF5227DC</vt:lpwstr>
  </property>
</Properties>
</file>